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75" r:id="rId2"/>
    <p:sldId id="276" r:id="rId3"/>
    <p:sldId id="314" r:id="rId4"/>
    <p:sldId id="347" r:id="rId5"/>
    <p:sldId id="315" r:id="rId6"/>
    <p:sldId id="317" r:id="rId7"/>
    <p:sldId id="316" r:id="rId8"/>
    <p:sldId id="341" r:id="rId9"/>
    <p:sldId id="318" r:id="rId10"/>
    <p:sldId id="319" r:id="rId11"/>
    <p:sldId id="349" r:id="rId12"/>
    <p:sldId id="321" r:id="rId13"/>
    <p:sldId id="350" r:id="rId14"/>
    <p:sldId id="322" r:id="rId15"/>
    <p:sldId id="348" r:id="rId16"/>
    <p:sldId id="320" r:id="rId17"/>
    <p:sldId id="342" r:id="rId18"/>
    <p:sldId id="352" r:id="rId19"/>
    <p:sldId id="329" r:id="rId20"/>
    <p:sldId id="330" r:id="rId21"/>
    <p:sldId id="331" r:id="rId22"/>
    <p:sldId id="332" r:id="rId23"/>
    <p:sldId id="333" r:id="rId24"/>
    <p:sldId id="335" r:id="rId25"/>
    <p:sldId id="336" r:id="rId26"/>
    <p:sldId id="353" r:id="rId27"/>
    <p:sldId id="337" r:id="rId28"/>
    <p:sldId id="338" r:id="rId29"/>
    <p:sldId id="339" r:id="rId30"/>
    <p:sldId id="344" r:id="rId31"/>
    <p:sldId id="345" r:id="rId32"/>
    <p:sldId id="326" r:id="rId33"/>
    <p:sldId id="327" r:id="rId34"/>
    <p:sldId id="328" r:id="rId35"/>
    <p:sldId id="278" r:id="rId36"/>
    <p:sldId id="354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0"/>
    <a:srgbClr val="ED6613"/>
    <a:srgbClr val="CCECFF"/>
    <a:srgbClr val="E8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592" autoAdjust="0"/>
  </p:normalViewPr>
  <p:slideViewPr>
    <p:cSldViewPr snapToGrid="0">
      <p:cViewPr>
        <p:scale>
          <a:sx n="73" d="100"/>
          <a:sy n="73" d="100"/>
        </p:scale>
        <p:origin x="-1374" y="-468"/>
      </p:cViewPr>
      <p:guideLst>
        <p:guide orient="horz" pos="2160"/>
        <p:guide pos="3840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9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8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o.int/mtg_docs/rhc/MBSHC/MBSHC21/RegionF_ICCWG5_2019_05Brev1_RHC%20Overlap%20Report%20_MBSHC_Jun19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o.int/mtg_docs/rhc/MBSHC/MBSHC21/RegionF_ICCWG5_2019_05D_EN_Risk%20assesment%20by%20GREECE%20for%20Turkish%20cell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735" y="505706"/>
            <a:ext cx="9532530" cy="784432"/>
          </a:xfrm>
        </p:spPr>
        <p:txBody>
          <a:bodyPr>
            <a:noAutofit/>
          </a:bodyPr>
          <a:lstStyle/>
          <a:p>
            <a:r>
              <a:rPr lang="en-US" dirty="0" smtClean="0"/>
              <a:t>Mediterranean and</a:t>
            </a:r>
            <a:r>
              <a:rPr lang="en-US" dirty="0"/>
              <a:t> </a:t>
            </a:r>
            <a:r>
              <a:rPr lang="en-US" dirty="0" smtClean="0"/>
              <a:t>Black Seas Hydrographic Commission (</a:t>
            </a:r>
            <a:r>
              <a:rPr lang="en-US" dirty="0"/>
              <a:t>MBSHC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850401"/>
            <a:ext cx="9144000" cy="2999063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altLang="ko-KR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 F ICCWG meeting</a:t>
            </a:r>
            <a:br>
              <a:rPr lang="en-US" altLang="ko-K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Cádiz – Wednesday 12</a:t>
            </a:r>
            <a:r>
              <a:rPr lang="en-US" altLang="ko-KR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2019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altLang="ko-KR" sz="3600" dirty="0"/>
              <a:t/>
            </a:r>
            <a:br>
              <a:rPr lang="en-AU" altLang="ko-KR" sz="3600" dirty="0"/>
            </a:br>
            <a:r>
              <a:rPr lang="en-AU" altLang="ko-KR" sz="3600" b="1" dirty="0"/>
              <a:t/>
            </a:r>
            <a:br>
              <a:rPr lang="en-AU" altLang="ko-KR" sz="3600" b="1" dirty="0"/>
            </a:br>
            <a:r>
              <a:rPr lang="en-AU" altLang="ko-KR" sz="2600" dirty="0"/>
              <a:t>Presented by </a:t>
            </a:r>
            <a:r>
              <a:rPr lang="en-AU" altLang="ko-KR" sz="2600" dirty="0" err="1" smtClean="0"/>
              <a:t>Cdr.</a:t>
            </a:r>
            <a:r>
              <a:rPr lang="en-AU" altLang="ko-KR" sz="2600" dirty="0" smtClean="0"/>
              <a:t> PRONOST, </a:t>
            </a:r>
            <a:r>
              <a:rPr lang="en-AU" altLang="ko-KR" sz="2600" dirty="0" err="1" smtClean="0"/>
              <a:t>Shom</a:t>
            </a:r>
            <a:r>
              <a:rPr lang="en-AU" altLang="ko-KR" sz="2600" dirty="0"/>
              <a:t>.</a:t>
            </a:r>
            <a:r>
              <a:rPr lang="en-AU" altLang="ko-KR" sz="2600" dirty="0" smtClean="0"/>
              <a:t> </a:t>
            </a:r>
            <a:br>
              <a:rPr lang="en-AU" altLang="ko-KR" sz="2600" dirty="0" smtClean="0"/>
            </a:br>
            <a:r>
              <a:rPr lang="en-AU" altLang="ko-KR" sz="2600" dirty="0" smtClean="0"/>
              <a:t>On behalf of </a:t>
            </a:r>
            <a:r>
              <a:rPr lang="en-AU" altLang="ko-KR" sz="2600" dirty="0" err="1" smtClean="0"/>
              <a:t>Cpt.</a:t>
            </a:r>
            <a:r>
              <a:rPr lang="en-AU" altLang="ko-KR" sz="2600" dirty="0" smtClean="0"/>
              <a:t> LOUVART, Region </a:t>
            </a:r>
            <a:r>
              <a:rPr lang="en-AU" altLang="ko-KR" sz="2600" dirty="0"/>
              <a:t>F </a:t>
            </a:r>
            <a:r>
              <a:rPr lang="en-AU" altLang="ko-KR" sz="2600" dirty="0" smtClean="0"/>
              <a:t>RCC</a:t>
            </a:r>
            <a:br>
              <a:rPr lang="en-AU" altLang="ko-KR" sz="2600" dirty="0" smtClean="0"/>
            </a:br>
            <a:r>
              <a:rPr lang="en-AU" altLang="ko-KR" sz="2800" dirty="0"/>
              <a:t/>
            </a:r>
            <a:br>
              <a:rPr lang="en-AU" altLang="ko-KR" sz="2800" dirty="0"/>
            </a:br>
            <a:r>
              <a:rPr lang="en-AU" altLang="ko-KR" sz="2400" b="1" dirty="0" smtClean="0">
                <a:solidFill>
                  <a:srgbClr val="002060"/>
                </a:solidFill>
              </a:rPr>
              <a:t>regionFcoord@shom.fr</a:t>
            </a:r>
            <a:r>
              <a:rPr lang="en-AU" altLang="ko-KR" sz="2800" dirty="0" smtClean="0"/>
              <a:t/>
            </a:r>
            <a:br>
              <a:rPr lang="en-AU" altLang="ko-KR" sz="2800" dirty="0" smtClean="0"/>
            </a:br>
            <a:r>
              <a:rPr lang="en-AU" altLang="ko-KR" sz="2800" dirty="0"/>
              <a:t/>
            </a:r>
            <a:br>
              <a:rPr lang="en-AU" altLang="ko-KR" sz="2800" dirty="0"/>
            </a:br>
            <a:endParaRPr lang="en-AU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Azov Seas INT Scheme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Pending charts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9478" y="1963398"/>
            <a:ext cx="7787809" cy="398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altLang="ko-KR" sz="2400" b="1" dirty="0" smtClean="0"/>
              <a:t>INT3812</a:t>
            </a:r>
            <a:r>
              <a:rPr lang="en-US" altLang="ko-KR" sz="2400" dirty="0" smtClean="0"/>
              <a:t> (Agreed </a:t>
            </a:r>
            <a:r>
              <a:rPr lang="en-US" altLang="ko-KR" sz="2400" dirty="0"/>
              <a:t>INT </a:t>
            </a:r>
            <a:r>
              <a:rPr lang="en-US" altLang="ko-KR" sz="2400" dirty="0" smtClean="0"/>
              <a:t>Scheme)</a:t>
            </a:r>
            <a:endParaRPr lang="en-US" altLang="ko-K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endParaRPr lang="en-US" altLang="ko-K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tabLst>
                <a:tab pos="265113" algn="l"/>
                <a:tab pos="357188" algn="l"/>
              </a:tabLst>
              <a:defRPr/>
            </a:pPr>
            <a:r>
              <a:rPr lang="en-US" altLang="ko-KR" sz="2400" dirty="0" smtClean="0"/>
              <a:t>	Should be co-produced by RF (RU32172) and UA (UA3228).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tabLst>
                <a:tab pos="265113" algn="l"/>
                <a:tab pos="357188" algn="l"/>
              </a:tabLst>
              <a:defRPr/>
            </a:pPr>
            <a:r>
              <a:rPr lang="en-US" altLang="ko-KR" sz="2400" dirty="0" smtClean="0"/>
              <a:t>	BASWG14 : UA reports that this co-production is not 	effective and currently impossible with RU.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tabLst>
                <a:tab pos="265113" algn="l"/>
                <a:tab pos="357188" algn="l"/>
              </a:tabLst>
              <a:defRPr/>
            </a:pPr>
            <a:r>
              <a:rPr lang="en-US" altLang="ko-KR" sz="2400" dirty="0" smtClean="0"/>
              <a:t>	UA reissued the INT3812 chart in Sept. 2017 (First Edition 2004).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tabLst>
                <a:tab pos="265113" algn="l"/>
                <a:tab pos="357188" algn="l"/>
              </a:tabLst>
              <a:defRPr/>
            </a:pPr>
            <a:r>
              <a:rPr lang="en-US" altLang="ko-KR" sz="2400" dirty="0" smtClean="0"/>
              <a:t>	No information received from 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tabLst>
                <a:tab pos="265113" algn="l"/>
                <a:tab pos="357188" algn="l"/>
              </a:tabLst>
              <a:defRPr/>
            </a:pPr>
            <a:endParaRPr lang="en-US" altLang="ko-K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tabLst>
                <a:tab pos="265113" algn="l"/>
                <a:tab pos="357188" algn="l"/>
              </a:tabLst>
              <a:defRPr/>
            </a:pPr>
            <a:r>
              <a:rPr lang="en-US" altLang="ko-KR" sz="2400" dirty="0" smtClean="0"/>
              <a:t>	</a:t>
            </a:r>
            <a:endParaRPr lang="en-US" altLang="ko-K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23533" y="3603420"/>
            <a:ext cx="98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INToGIS</a:t>
            </a:r>
            <a:r>
              <a:rPr lang="fr-FR" sz="1600" i="1" dirty="0" smtClean="0"/>
              <a:t> II</a:t>
            </a:r>
            <a:endParaRPr lang="fr-FR" sz="16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2" y="978197"/>
            <a:ext cx="3671709" cy="26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442252" y="3690821"/>
            <a:ext cx="285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Scale</a:t>
            </a:r>
            <a:r>
              <a:rPr lang="fr-FR" dirty="0" smtClean="0"/>
              <a:t> 1 : 300 000</a:t>
            </a:r>
          </a:p>
          <a:p>
            <a:r>
              <a:rPr lang="fr-FR" dirty="0" smtClean="0"/>
              <a:t>But no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1514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Azov Seas INT Scheme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Pending charts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8243" y="2029968"/>
            <a:ext cx="7074692" cy="288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ko-KR" sz="2400" dirty="0" smtClean="0"/>
              <a:t>Request from UA to produce 4 INT Charts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ko-K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endParaRPr lang="en-US" altLang="ko-K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fr-F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endParaRPr lang="fr-FR" sz="800" dirty="0" smtClean="0"/>
          </a:p>
          <a:p>
            <a:pPr marL="0" lvl="1" inden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altLang="ko-KR" sz="2000" dirty="0" smtClean="0"/>
              <a:t>Currently not assigned on </a:t>
            </a:r>
            <a:r>
              <a:rPr lang="en-US" altLang="ko-KR" sz="2000" dirty="0" err="1" smtClean="0"/>
              <a:t>INToGIS</a:t>
            </a:r>
            <a:r>
              <a:rPr lang="en-US" altLang="ko-KR" sz="2000" dirty="0" smtClean="0"/>
              <a:t>, no discussion between RU &amp; UA on these 4 charts on the last 3 years.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US" altLang="ko-KR" sz="2000" i="1" dirty="0">
                <a:solidFill>
                  <a:prstClr val="black"/>
                </a:solidFill>
              </a:rPr>
              <a:t>Proposed MBSHC action : </a:t>
            </a:r>
            <a:r>
              <a:rPr lang="en-US" altLang="ko-KR" sz="2000" dirty="0">
                <a:solidFill>
                  <a:prstClr val="black"/>
                </a:solidFill>
              </a:rPr>
              <a:t>Record </a:t>
            </a:r>
            <a:r>
              <a:rPr lang="en-US" altLang="ko-KR" sz="2000" dirty="0" smtClean="0">
                <a:solidFill>
                  <a:prstClr val="black"/>
                </a:solidFill>
              </a:rPr>
              <a:t>UA </a:t>
            </a:r>
            <a:r>
              <a:rPr lang="en-US" altLang="ko-KR" sz="2000" dirty="0">
                <a:solidFill>
                  <a:prstClr val="black"/>
                </a:solidFill>
              </a:rPr>
              <a:t>request to produce </a:t>
            </a:r>
            <a:r>
              <a:rPr lang="en-US" altLang="ko-KR" sz="2000" dirty="0" smtClean="0">
                <a:solidFill>
                  <a:prstClr val="black"/>
                </a:solidFill>
              </a:rPr>
              <a:t>these 4 charts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3" y="2504210"/>
            <a:ext cx="6918008" cy="122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7545409" y="1894114"/>
            <a:ext cx="4592031" cy="2820044"/>
            <a:chOff x="7545409" y="1894114"/>
            <a:chExt cx="4592031" cy="282004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409" y="1894114"/>
              <a:ext cx="4592031" cy="277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9330305" y="2408960"/>
              <a:ext cx="80502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1" dirty="0" smtClean="0"/>
                <a:t>INT3899</a:t>
              </a:r>
              <a:endParaRPr lang="en-GB" sz="14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77805" y="2017939"/>
              <a:ext cx="80502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1" dirty="0" smtClean="0"/>
                <a:t>INT3818</a:t>
              </a:r>
              <a:endParaRPr lang="en-GB" sz="1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15426" y="3598398"/>
              <a:ext cx="80502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1" dirty="0" smtClean="0"/>
                <a:t>INT3897</a:t>
              </a:r>
              <a:endParaRPr lang="en-GB" sz="14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06251" y="4406381"/>
              <a:ext cx="805029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400" b="1" dirty="0" smtClean="0"/>
                <a:t>INT3903</a:t>
              </a:r>
              <a:endParaRPr lang="en-GB" sz="1400" b="1" dirty="0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9184965" y="3981451"/>
              <a:ext cx="402515" cy="45904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7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Azov Seas INT Scheme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Pending charts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609" y="2125665"/>
            <a:ext cx="7383768" cy="2680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altLang="ko-KR" sz="2400" dirty="0" smtClean="0"/>
              <a:t>Request from GE to co-produce </a:t>
            </a:r>
            <a:r>
              <a:rPr lang="en-US" altLang="ko-KR" sz="2400" b="1" dirty="0" smtClean="0"/>
              <a:t>INT3810 </a:t>
            </a:r>
            <a:r>
              <a:rPr lang="en-US" altLang="ko-KR" sz="2400" dirty="0" smtClean="0"/>
              <a:t>(BASWG13/05)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/>
              <a:t>INT3810 is currently produced by RF (RU 32173)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/>
              <a:t>BASWG13 : </a:t>
            </a:r>
            <a:r>
              <a:rPr lang="en-US" altLang="ko-KR" sz="2000" i="1" dirty="0"/>
              <a:t>It was agreed that GE to liaise with RU regarding co-production of INT3810 and INT3875 and report back to the Region F ICC until the next MBSHC </a:t>
            </a:r>
            <a:r>
              <a:rPr lang="en-US" altLang="ko-KR" sz="2000" i="1" dirty="0" smtClean="0"/>
              <a:t>meeting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 smtClean="0"/>
              <a:t>BASWG14 </a:t>
            </a:r>
            <a:r>
              <a:rPr lang="en-US" altLang="ko-KR" sz="2000" dirty="0"/>
              <a:t>: GE reports no progress towards a co-production of this </a:t>
            </a:r>
            <a:r>
              <a:rPr lang="en-US" altLang="ko-KR" sz="2000" dirty="0" smtClean="0"/>
              <a:t>chart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25" y="1066371"/>
            <a:ext cx="3672547" cy="236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126393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67346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Azov Seas INT Scheme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Pending charts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8250" y="2027619"/>
            <a:ext cx="10641495" cy="363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altLang="ko-KR" sz="2400" dirty="0" smtClean="0"/>
              <a:t>Request from GE to produce the INT chart covering</a:t>
            </a:r>
            <a:r>
              <a:rPr lang="en-US" altLang="ko-KR" sz="2400" b="1" dirty="0" smtClean="0"/>
              <a:t> </a:t>
            </a:r>
            <a:r>
              <a:rPr lang="en-US" sz="2400" dirty="0" err="1" smtClean="0"/>
              <a:t>Soukhumi</a:t>
            </a:r>
            <a:r>
              <a:rPr lang="en-US" sz="2400" dirty="0" smtClean="0"/>
              <a:t> port with Approaches (GE108) (BASWG13/05)</a:t>
            </a:r>
            <a:endParaRPr lang="fr-F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90" y="2490244"/>
            <a:ext cx="6162964" cy="423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5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67346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Azov Seas INT Scheme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Pending charts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8250" y="2027619"/>
            <a:ext cx="10641495" cy="363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US" altLang="ko-KR" sz="2400" dirty="0" smtClean="0"/>
              <a:t>Request from GE to produce the INT chart covering</a:t>
            </a:r>
            <a:r>
              <a:rPr lang="en-US" altLang="ko-KR" sz="2400" b="1" dirty="0" smtClean="0"/>
              <a:t> </a:t>
            </a:r>
            <a:r>
              <a:rPr lang="en-US" sz="2400" dirty="0" err="1" smtClean="0"/>
              <a:t>Soukhumi</a:t>
            </a:r>
            <a:r>
              <a:rPr lang="en-US" sz="2400" dirty="0" smtClean="0"/>
              <a:t> port with Approaches (GE108) (BASWG13/05)</a:t>
            </a:r>
            <a:endParaRPr lang="fr-FR" sz="24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 smtClean="0"/>
              <a:t>2009 : MBSHC16, RU proposed to abort producing this chart due to lack of information.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 smtClean="0"/>
              <a:t>BASWG recommended to wait until GE is a full IHO member to achieve the transfer.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 smtClean="0"/>
              <a:t>2015 : GE became an IHO Member.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 smtClean="0"/>
              <a:t>2016 : Region F IRCCWG CL 01/2016, RU objected to the assignation of production to GE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ko-KR" sz="2000" dirty="0" smtClean="0"/>
              <a:t>Due to lack on consensus on this INT chart, it is currently not assigned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ko-KR" sz="1000" i="1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ko-KR" sz="2000" i="1" dirty="0" smtClean="0">
                <a:solidFill>
                  <a:prstClr val="black"/>
                </a:solidFill>
              </a:rPr>
              <a:t>Proposed MBSHC action : </a:t>
            </a:r>
            <a:r>
              <a:rPr lang="en-US" altLang="ko-KR" sz="2000" dirty="0" smtClean="0">
                <a:solidFill>
                  <a:prstClr val="black"/>
                </a:solidFill>
              </a:rPr>
              <a:t>Record GE request to produce the INT chart of </a:t>
            </a:r>
            <a:r>
              <a:rPr lang="en-US" altLang="ko-KR" sz="2000" dirty="0" err="1" smtClean="0">
                <a:solidFill>
                  <a:prstClr val="black"/>
                </a:solidFill>
              </a:rPr>
              <a:t>Soukhumi</a:t>
            </a:r>
            <a:r>
              <a:rPr lang="en-US" altLang="ko-KR" sz="20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endParaRPr lang="en-US" altLang="ko-K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12085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[ICC5-3] – Region F INT Scheme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291" y="1046307"/>
            <a:ext cx="10515600" cy="4351338"/>
          </a:xfrm>
        </p:spPr>
        <p:txBody>
          <a:bodyPr/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INT3808 Chart</a:t>
            </a:r>
          </a:p>
          <a:p>
            <a:pPr marL="0" indent="0">
              <a:buNone/>
            </a:pPr>
            <a:r>
              <a:rPr lang="fr-FR" sz="2400" dirty="0" smtClean="0"/>
              <a:t>RF printer : </a:t>
            </a:r>
            <a:r>
              <a:rPr lang="fr-FR" sz="2400" dirty="0" err="1" smtClean="0"/>
              <a:t>with</a:t>
            </a:r>
            <a:r>
              <a:rPr lang="fr-FR" sz="2400" dirty="0" smtClean="0"/>
              <a:t> new information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recent</a:t>
            </a:r>
            <a:r>
              <a:rPr lang="fr-FR" sz="2400" dirty="0" smtClean="0"/>
              <a:t> </a:t>
            </a:r>
            <a:r>
              <a:rPr lang="fr-FR" sz="2400" dirty="0" err="1" smtClean="0"/>
              <a:t>surveys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passed</a:t>
            </a:r>
            <a:r>
              <a:rPr lang="fr-FR" sz="2400" dirty="0" smtClean="0"/>
              <a:t> (</a:t>
            </a:r>
            <a:r>
              <a:rPr lang="fr-FR" sz="2400" dirty="0" err="1" smtClean="0"/>
              <a:t>repromats</a:t>
            </a:r>
            <a:r>
              <a:rPr lang="fr-FR" sz="2400" dirty="0" smtClean="0"/>
              <a:t>,…) to </a:t>
            </a:r>
            <a:r>
              <a:rPr lang="fr-FR" sz="2400" dirty="0" err="1" smtClean="0"/>
              <a:t>co-producers</a:t>
            </a:r>
            <a:r>
              <a:rPr lang="fr-FR" sz="2400" dirty="0" smtClean="0"/>
              <a:t> TR/GE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TCB-1, IHO Secretariate, Monaco ,1 March 2018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92" y="2303896"/>
            <a:ext cx="90424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6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Mediterranean INT Scheme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 proposal)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86005"/>
              </p:ext>
            </p:extLst>
          </p:nvPr>
        </p:nvGraphicFramePr>
        <p:xfrm>
          <a:off x="992890" y="2161050"/>
          <a:ext cx="10618085" cy="146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302"/>
                <a:gridCol w="3944740"/>
                <a:gridCol w="1244023"/>
                <a:gridCol w="4065020"/>
              </a:tblGrid>
              <a:tr h="419816"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 N°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Responsible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Update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81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MBSHC20/37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ICCWG-F to confirm the transfer of INT3102, INT3108, INT3110 and INT3112 to the Western Mediterranean small scale INT scheme (see decision MBSHC20/06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ICCWG-F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fr-FR" sz="1200" b="0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36245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95" y="10374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Mediterranean INT Scheme (SP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proposal) 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need to keep</a:t>
            </a:r>
            <a:b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INT3112 and INT3110 (1:425 000),</a:t>
            </a:r>
            <a:b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INT3108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INT3102 (1:350 000)</a:t>
            </a:r>
            <a:b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1:275 000 / 1:250 000</a:t>
            </a:r>
            <a:b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charts are produced by ES?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94174"/>
            <a:ext cx="6486525" cy="49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73438"/>
              </p:ext>
            </p:extLst>
          </p:nvPr>
        </p:nvGraphicFramePr>
        <p:xfrm>
          <a:off x="510362" y="1324249"/>
          <a:ext cx="11227984" cy="2885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251"/>
                <a:gridCol w="4699590"/>
                <a:gridCol w="1392865"/>
                <a:gridCol w="3551278"/>
              </a:tblGrid>
              <a:tr h="279463"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 N°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Responsible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Update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850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MBSHC20/17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Arial"/>
                        </a:rPr>
                        <a:t>MS to use the IHO online port database to update their port priority list and report to the Regional Charting Coordinator (RCC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).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>
                          <a:latin typeface="+mn-lt"/>
                        </a:rPr>
                        <a:t>Updates received from </a:t>
                      </a:r>
                      <a:r>
                        <a:rPr lang="en-US" sz="1600" b="0" noProof="0" dirty="0" smtClean="0">
                          <a:latin typeface="+mn-lt"/>
                        </a:rPr>
                        <a:t>CY, DZ, ES, EG, FR, GB, GE, GR, HR, IT, RO and UA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850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MBSHC20/18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Arial"/>
                        </a:rPr>
                        <a:t>RCC to disseminate an updated version of the Port priority list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RCC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latin typeface="+mn-lt"/>
                        </a:rPr>
                        <a:t>Report of the feedback received transmitted to the members of ICCWG, Sec IHO and NGA.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8502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noProof="0" dirty="0" smtClean="0">
                          <a:latin typeface="+mn-lt"/>
                        </a:rPr>
                        <a:t>Regarding actions MBSHC20/17 and 18: </a:t>
                      </a:r>
                      <a:r>
                        <a:rPr lang="en-US" sz="1600" b="0" noProof="0" dirty="0" smtClean="0">
                          <a:latin typeface="+mn-lt"/>
                        </a:rPr>
                        <a:t>the new functionalities offered by </a:t>
                      </a:r>
                      <a:r>
                        <a:rPr lang="en-US" sz="1600" b="0" noProof="0" dirty="0" err="1" smtClean="0">
                          <a:latin typeface="+mn-lt"/>
                        </a:rPr>
                        <a:t>INToGIS</a:t>
                      </a:r>
                      <a:r>
                        <a:rPr lang="en-US" sz="1600" b="0" noProof="0" dirty="0" smtClean="0">
                          <a:latin typeface="+mn-lt"/>
                        </a:rPr>
                        <a:t> could enable new, more interactive actions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9074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136180"/>
            <a:ext cx="10058400" cy="5096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UB1 </a:t>
            </a:r>
            <a:r>
              <a:rPr lang="en-US" altLang="ko-KR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29133" y="643466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PRIMAR Chart Catalogue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424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Region F ICCWG 5 - 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47217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ICC5-1 : Opening of ICCWG-5 </a:t>
            </a:r>
            <a:r>
              <a:rPr lang="en-A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ICC5-2 </a:t>
            </a:r>
            <a:r>
              <a:rPr lang="en-AU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Minutes of ICCWG-4 Meeting</a:t>
            </a:r>
            <a:endParaRPr lang="en-AU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ICC5-3 : </a:t>
            </a:r>
            <a:r>
              <a:rPr lang="de-DE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F INT </a:t>
            </a:r>
            <a:r>
              <a:rPr lang="de-DE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scheme</a:t>
            </a:r>
            <a:r>
              <a:rPr lang="de-DE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endParaRPr lang="en-AU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ICC5-4 : ENC coverage status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ICC5-5 : ENC overlaps risk assessment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ICC5-6 :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F ICCWG 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ToRs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RoPs</a:t>
            </a:r>
            <a:endParaRPr lang="en-AU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ICC5-7 :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Priorities for the ICCWG and the new coordinator?</a:t>
            </a:r>
            <a:endParaRPr lang="en-AU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AU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ICC5-8 : </a:t>
            </a:r>
            <a:r>
              <a:rPr lang="en-A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AOB / Closure </a:t>
            </a:r>
            <a:r>
              <a:rPr lang="en-AU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ICCWG-5 </a:t>
            </a:r>
            <a:r>
              <a:rPr lang="en-AU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</a:t>
            </a:r>
            <a:endParaRPr lang="en-AU" altLang="ko-KR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1" y="1152113"/>
            <a:ext cx="10058400" cy="5070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UB2 : 43 cells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29133" y="643466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PRIMAR Chart Catalogue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23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136180"/>
            <a:ext cx="10058400" cy="5058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UB3 : 280 cells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29133" y="643466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PRIMAR Chart Catalogue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23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136180"/>
            <a:ext cx="10058400" cy="5078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UB4 : 346 cells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29133" y="643466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PRIMAR Chart Catalogue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23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159542"/>
            <a:ext cx="10058400" cy="5049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UB5 : 579 cells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UB6 : 407 cells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29133" y="643466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PRIMAR Chart Catalogue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23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708605" y="6434667"/>
            <a:ext cx="429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WEND Global ENC </a:t>
            </a:r>
            <a:r>
              <a:rPr lang="fr-FR" i="1" dirty="0" err="1" smtClean="0"/>
              <a:t>coverage</a:t>
            </a:r>
            <a:r>
              <a:rPr lang="fr-FR" i="1" dirty="0" smtClean="0"/>
              <a:t> - 2019</a:t>
            </a:r>
            <a:endParaRPr lang="fr-FR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82" y="1114305"/>
            <a:ext cx="6396038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91907" y="4311527"/>
            <a:ext cx="5547194" cy="162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/>
              <a:t>Number of UB1-2-3 ~ stable in the last 3 years</a:t>
            </a:r>
          </a:p>
          <a:p>
            <a:pPr>
              <a:defRPr/>
            </a:pPr>
            <a:r>
              <a:rPr lang="en-GB" sz="2000" dirty="0" smtClean="0"/>
              <a:t>UB4 </a:t>
            </a:r>
            <a:r>
              <a:rPr lang="en-GB" sz="2000" dirty="0" smtClean="0">
                <a:sym typeface="Wingdings"/>
              </a:rPr>
              <a:t> 6% in the last 3 years </a:t>
            </a:r>
            <a:r>
              <a:rPr lang="en-GB" sz="1800" dirty="0" smtClean="0">
                <a:sym typeface="Wingdings"/>
              </a:rPr>
              <a:t>(1% last year)</a:t>
            </a:r>
          </a:p>
          <a:p>
            <a:pPr>
              <a:defRPr/>
            </a:pPr>
            <a:r>
              <a:rPr lang="en-GB" sz="2000" dirty="0" smtClean="0"/>
              <a:t>UB5 </a:t>
            </a:r>
            <a:r>
              <a:rPr lang="en-GB" sz="2000" dirty="0" smtClean="0">
                <a:sym typeface="Wingdings"/>
              </a:rPr>
              <a:t> 12% in the last 3 years </a:t>
            </a:r>
            <a:r>
              <a:rPr lang="en-GB" sz="1800" dirty="0" smtClean="0">
                <a:solidFill>
                  <a:prstClr val="black"/>
                </a:solidFill>
                <a:sym typeface="Wingdings"/>
              </a:rPr>
              <a:t>(5% last year)</a:t>
            </a:r>
            <a:endParaRPr lang="en-GB" sz="2000" dirty="0" smtClean="0">
              <a:sym typeface="Wingdings"/>
            </a:endParaRPr>
          </a:p>
          <a:p>
            <a:pPr>
              <a:defRPr/>
            </a:pPr>
            <a:r>
              <a:rPr lang="en-GB" sz="2000" dirty="0" smtClean="0"/>
              <a:t>UB6 </a:t>
            </a:r>
            <a:r>
              <a:rPr lang="en-GB" sz="2000" dirty="0" smtClean="0">
                <a:sym typeface="Wingdings"/>
              </a:rPr>
              <a:t> 18% in the last 3 years </a:t>
            </a:r>
            <a:r>
              <a:rPr lang="en-GB" sz="1800" dirty="0" smtClean="0">
                <a:solidFill>
                  <a:prstClr val="black"/>
                </a:solidFill>
                <a:sym typeface="Wingdings"/>
              </a:rPr>
              <a:t>(2% last year)</a:t>
            </a:r>
            <a:endParaRPr lang="en-GB" sz="1800" dirty="0">
              <a:solidFill>
                <a:prstClr val="black"/>
              </a:solidFill>
              <a:sym typeface="Wingdings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70879"/>
              </p:ext>
            </p:extLst>
          </p:nvPr>
        </p:nvGraphicFramePr>
        <p:xfrm>
          <a:off x="177425" y="1064522"/>
          <a:ext cx="4981431" cy="3057104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912799"/>
                <a:gridCol w="1017158"/>
                <a:gridCol w="1017158"/>
                <a:gridCol w="1017158"/>
                <a:gridCol w="1017158"/>
              </a:tblGrid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Region F</a:t>
                      </a:r>
                      <a:endParaRPr lang="en-US" sz="2000" b="0" i="0" u="none" strike="noStrike" noProof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WEND-6</a:t>
                      </a:r>
                      <a:endParaRPr lang="en-US" sz="2000" b="0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noProof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WEND-7</a:t>
                      </a:r>
                      <a:endParaRPr lang="en-US" sz="2000" b="0" i="0" u="none" strike="noStrike" noProof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WEND-8</a:t>
                      </a:r>
                      <a:endParaRPr lang="en-US" sz="2000" b="0" i="0" u="none" strike="noStrike" noProof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WEND-9</a:t>
                      </a:r>
                      <a:endParaRPr lang="en-US" sz="2000" b="0" i="0" u="none" strike="noStrike" noProof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UB1</a:t>
                      </a:r>
                      <a:endParaRPr lang="en-US" sz="2000" b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UB2</a:t>
                      </a:r>
                      <a:endParaRPr lang="en-US" sz="2000" b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UB3</a:t>
                      </a:r>
                      <a:endParaRPr lang="en-US" sz="2000" b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UB4</a:t>
                      </a:r>
                      <a:endParaRPr lang="en-US" sz="2000" b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UB5</a:t>
                      </a:r>
                      <a:endParaRPr lang="en-US" sz="2000" b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UB6</a:t>
                      </a:r>
                      <a:endParaRPr lang="en-US" sz="2000" b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21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0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u="none" strike="noStrike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4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[ICC5-4] – ENC coverage status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UB1 and UB2 coverage considered as completed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UB3 coverage with persistent gaps on the Southern shore of the Mediterranean Sea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UB4/5/6 : still some ports from NGA World Port Index (Pub150) not covered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 Medium ports :</a:t>
            </a:r>
            <a:endParaRPr lang="en-US" altLang="ko-K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29133" y="6434667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Source : PRIMAR Chart Catalogue</a:t>
            </a:r>
            <a:endParaRPr lang="fr-FR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608" y="4159767"/>
            <a:ext cx="7153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0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[ICC5-5] – ENC overlap risk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8350"/>
              </p:ext>
            </p:extLst>
          </p:nvPr>
        </p:nvGraphicFramePr>
        <p:xfrm>
          <a:off x="574157" y="1020726"/>
          <a:ext cx="11227984" cy="553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252"/>
                <a:gridCol w="4029740"/>
                <a:gridCol w="1233376"/>
                <a:gridCol w="4380616"/>
              </a:tblGrid>
              <a:tr h="362357"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 N°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Responsible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Update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1255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MBSHC20/19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Concerned MSs to liaise bilaterally to resolve ENC </a:t>
                      </a:r>
                      <a:r>
                        <a:rPr lang="en-GB" sz="16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overlappings</a:t>
                      </a: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keeping the MBSHC Chair informed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IT, GR, TR &amp; HR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latin typeface="+mn-lt"/>
                        </a:rPr>
                        <a:t>Little progress noted. Actions undertaken by IT and HR to resolve overlaps, overlaps in the process of being resolved.</a:t>
                      </a:r>
                    </a:p>
                    <a:p>
                      <a:pPr algn="l"/>
                      <a:r>
                        <a:rPr lang="en-US" sz="1600" b="0" noProof="0" dirty="0" smtClean="0">
                          <a:latin typeface="+mn-lt"/>
                        </a:rPr>
                        <a:t>No information received on possible actions taken by GR and TR to resolve the many overlaps affecting the region.</a:t>
                      </a:r>
                    </a:p>
                    <a:p>
                      <a:pPr algn="l"/>
                      <a:r>
                        <a:rPr lang="en-US" sz="1600" b="0" noProof="0" dirty="0" smtClean="0">
                          <a:latin typeface="+mn-lt"/>
                        </a:rPr>
                        <a:t>Should be a permanent action for all</a:t>
                      </a:r>
                      <a:r>
                        <a:rPr lang="en-US" sz="1600" b="0" baseline="0" noProof="0" dirty="0" smtClean="0">
                          <a:latin typeface="+mn-lt"/>
                        </a:rPr>
                        <a:t> ENCs producers.</a:t>
                      </a:r>
                      <a:endParaRPr lang="en-US" sz="1600" b="0" noProof="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1020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MBSHC20/21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Arial"/>
                        </a:rPr>
                        <a:t>RENCs to provide a template report in order to collect the evaluation of risk level on ENC overlaps from the MS in the frame of the WENDWG risk assessment experimentation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RENCs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noProof="0" dirty="0" smtClean="0">
                          <a:latin typeface="+mn-lt"/>
                        </a:rPr>
                        <a:t>Latest version (WEND9) sent to all ICCWG Members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1020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MBSHC20/22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Arial"/>
                        </a:rPr>
                        <a:t>MS to use the RENCs’ template report to provide the RCC with: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Arial"/>
                        </a:rPr>
                        <a:t>evaluation of risk level on the most critical ENC overlaps based on the IC-ENC risk assessment regional database (level: MEDIUM);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Arial"/>
                        </a:rPr>
                        <a:t>their views and comments on the IC-ENC risk assessment 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methodology</a:t>
                      </a:r>
                      <a:r>
                        <a:rPr lang="fr-FR" sz="1600" i="1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noProof="0" dirty="0" smtClean="0">
                          <a:latin typeface="+mn-lt"/>
                        </a:rPr>
                        <a:t>Returns</a:t>
                      </a:r>
                      <a:r>
                        <a:rPr lang="en-GB" sz="1600" b="0" baseline="0" noProof="0" dirty="0" smtClean="0">
                          <a:latin typeface="+mn-lt"/>
                        </a:rPr>
                        <a:t> received from </a:t>
                      </a:r>
                      <a:r>
                        <a:rPr lang="en-US" sz="1600" b="0" baseline="0" noProof="0" dirty="0" smtClean="0">
                          <a:latin typeface="+mn-lt"/>
                        </a:rPr>
                        <a:t>GB, GE, GR, IT, RO, SI and TR</a:t>
                      </a:r>
                    </a:p>
                    <a:p>
                      <a:pPr algn="l"/>
                      <a:endParaRPr lang="en-US" sz="1600" b="0" baseline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en-US" sz="1600" b="0" baseline="0" noProof="0" dirty="0" smtClean="0">
                          <a:latin typeface="+mn-lt"/>
                          <a:hlinkClick r:id="rId3"/>
                        </a:rPr>
                        <a:t>IC-ENC overlap report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27039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[ICC5-5] – ENC overlap risk assessment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F affected by persistent overlap</a:t>
            </a:r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Overlaps concern all usage bands</a:t>
            </a:r>
          </a:p>
          <a:p>
            <a:pPr algn="just">
              <a:defRPr/>
            </a:pPr>
            <a:endParaRPr lang="en-GB" dirty="0"/>
          </a:p>
          <a:p>
            <a:pPr algn="just"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overlap checker  ‘Hits’</a:t>
            </a:r>
          </a:p>
          <a:p>
            <a:pPr marL="812800" lvl="1" indent="-355600" algn="just">
              <a:buNone/>
              <a:defRPr/>
            </a:pPr>
            <a:r>
              <a:rPr lang="en-GB" sz="2000" dirty="0"/>
              <a:t>For each entry cell, the total number of overlapped cells </a:t>
            </a:r>
            <a:r>
              <a:rPr lang="en-GB" sz="1600" dirty="0"/>
              <a:t>(other producers &amp; own overlap) </a:t>
            </a:r>
            <a:r>
              <a:rPr lang="en-GB" sz="2000" dirty="0"/>
              <a:t>is counted </a:t>
            </a:r>
          </a:p>
          <a:p>
            <a:pPr marL="812800" lvl="1" indent="-355600" algn="just">
              <a:buNone/>
              <a:defRPr/>
            </a:pPr>
            <a:r>
              <a:rPr lang="en-GB" sz="2000" dirty="0"/>
              <a:t>‘OO’ = Own Overlap, each instance is counted</a:t>
            </a:r>
          </a:p>
          <a:p>
            <a:pPr marL="0" indent="0" algn="just">
              <a:buNone/>
              <a:defRPr/>
            </a:pPr>
            <a:r>
              <a:rPr lang="en-GB" sz="2000" b="1" i="1" dirty="0"/>
              <a:t>Example</a:t>
            </a:r>
            <a:endParaRPr lang="en-GB" sz="2400" b="1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72" y="4999017"/>
            <a:ext cx="8788037" cy="7796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55009" y="4924199"/>
            <a:ext cx="19543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2000" i="1" dirty="0" smtClean="0">
                <a:solidFill>
                  <a:schemeClr val="accent2"/>
                </a:solidFill>
                <a:ea typeface="ＭＳ Ｐゴシック" charset="-128"/>
                <a:sym typeface="Wingdings" pitchFamily="2" charset="2"/>
              </a:rPr>
              <a:t>6 ‘Hits’ &amp; 4 ‘OO’</a:t>
            </a:r>
          </a:p>
          <a:p>
            <a:pPr>
              <a:spcAft>
                <a:spcPts val="1200"/>
              </a:spcAft>
            </a:pPr>
            <a:r>
              <a:rPr lang="fr-FR" sz="2000" i="1" dirty="0" smtClean="0">
                <a:solidFill>
                  <a:schemeClr val="accent2"/>
                </a:solidFill>
                <a:ea typeface="ＭＳ Ｐゴシック" charset="-128"/>
                <a:sym typeface="Wingdings" pitchFamily="2" charset="2"/>
              </a:rPr>
              <a:t>4 </a:t>
            </a:r>
            <a:r>
              <a:rPr lang="fr-FR" sz="2000" i="1" dirty="0">
                <a:solidFill>
                  <a:schemeClr val="accent2"/>
                </a:solidFill>
                <a:ea typeface="ＭＳ Ｐゴシック" charset="-128"/>
                <a:sym typeface="Wingdings" pitchFamily="2" charset="2"/>
              </a:rPr>
              <a:t>‘Hits’ &amp; </a:t>
            </a:r>
            <a:r>
              <a:rPr lang="fr-FR" sz="2000" i="1" dirty="0" smtClean="0">
                <a:solidFill>
                  <a:schemeClr val="accent2"/>
                </a:solidFill>
                <a:ea typeface="ＭＳ Ｐゴシック" charset="-128"/>
                <a:sym typeface="Wingdings" pitchFamily="2" charset="2"/>
              </a:rPr>
              <a:t>2 </a:t>
            </a:r>
            <a:r>
              <a:rPr lang="fr-FR" sz="2000" i="1" dirty="0">
                <a:solidFill>
                  <a:schemeClr val="accent2"/>
                </a:solidFill>
                <a:ea typeface="ＭＳ Ｐゴシック" charset="-128"/>
                <a:sym typeface="Wingdings" pitchFamily="2" charset="2"/>
              </a:rPr>
              <a:t>‘OO</a:t>
            </a:r>
            <a:r>
              <a:rPr lang="fr-FR" sz="2000" i="1" dirty="0" smtClean="0">
                <a:solidFill>
                  <a:schemeClr val="accent2"/>
                </a:solidFill>
                <a:ea typeface="ＭＳ Ｐゴシック" charset="-128"/>
                <a:sym typeface="Wingdings" pitchFamily="2" charset="2"/>
              </a:rPr>
              <a:t>’</a:t>
            </a:r>
            <a:endParaRPr lang="fr-FR" sz="2000" i="1" dirty="0">
              <a:solidFill>
                <a:schemeClr val="accent2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8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[ICC5-5] – ENC overlap risk assessment</a:t>
            </a:r>
            <a:endParaRPr lang="en-AU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8871" y="1340769"/>
            <a:ext cx="4684793" cy="453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dirty="0" err="1" smtClean="0"/>
              <a:t>Primar</a:t>
            </a:r>
            <a:r>
              <a:rPr lang="en-GB" dirty="0" smtClean="0"/>
              <a:t> overlap checker  ‘Hits’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GB" sz="10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reduction between 2015 and 2017 </a:t>
            </a:r>
            <a:r>
              <a:rPr lang="en-GB" sz="2000" dirty="0" smtClean="0"/>
              <a:t>(470 </a:t>
            </a:r>
            <a:r>
              <a:rPr lang="en-GB" sz="2000" dirty="0" smtClean="0">
                <a:sym typeface="Wingdings"/>
              </a:rPr>
              <a:t> 263) </a:t>
            </a:r>
            <a:r>
              <a:rPr lang="en-GB" sz="2400" dirty="0" smtClean="0">
                <a:sym typeface="Wingdings"/>
              </a:rPr>
              <a:t>mainly due to a </a:t>
            </a:r>
            <a:r>
              <a:rPr lang="en-GB" sz="2400" dirty="0" smtClean="0"/>
              <a:t> massive reduction of the own overlaps </a:t>
            </a:r>
            <a:r>
              <a:rPr lang="en-GB" sz="2000" dirty="0" smtClean="0"/>
              <a:t>(253 </a:t>
            </a:r>
            <a:r>
              <a:rPr lang="en-GB" sz="2000" dirty="0" smtClean="0">
                <a:sym typeface="Wingdings"/>
              </a:rPr>
              <a:t> 50)</a:t>
            </a:r>
            <a:r>
              <a:rPr lang="en-GB" sz="2000" dirty="0" smtClean="0"/>
              <a:t>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GB" sz="10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solidFill>
                  <a:srgbClr val="F86F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 decrease between 2017 and 2018 </a:t>
            </a:r>
            <a:r>
              <a:rPr lang="en-GB" sz="2400" dirty="0" smtClean="0"/>
              <a:t>(213 </a:t>
            </a:r>
            <a:r>
              <a:rPr lang="en-GB" sz="2400" dirty="0" smtClean="0">
                <a:sym typeface="Wingdings"/>
              </a:rPr>
              <a:t> 203) </a:t>
            </a:r>
            <a:endParaRPr lang="en-US" sz="2400" dirty="0" smtClean="0">
              <a:solidFill>
                <a:srgbClr val="F86F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GB" sz="1000" dirty="0" smtClean="0">
              <a:solidFill>
                <a:srgbClr val="F86F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“real” ‘hits’ is on the rise again </a:t>
            </a:r>
            <a:r>
              <a:rPr lang="en-GB" sz="2400" dirty="0" smtClean="0"/>
              <a:t>(203 </a:t>
            </a:r>
            <a:r>
              <a:rPr lang="en-GB" sz="2400" dirty="0" smtClean="0">
                <a:sym typeface="Wingdings"/>
              </a:rPr>
              <a:t> 210) </a:t>
            </a:r>
            <a:endParaRPr lang="en-GB" sz="2400" dirty="0" smtClean="0">
              <a:solidFill>
                <a:srgbClr val="F86F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GB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51" y="1503653"/>
            <a:ext cx="64373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[ICC5-5] – ENC overlap risk assessment</a:t>
            </a:r>
            <a:endParaRPr lang="en-AU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6188123" cy="45307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/>
              <a:t>IC-ENC Overlap report</a:t>
            </a:r>
          </a:p>
          <a:p>
            <a:pPr marL="0" indent="0">
              <a:buNone/>
              <a:defRPr/>
            </a:pPr>
            <a:endParaRPr lang="en-GB" sz="1000" dirty="0" smtClean="0"/>
          </a:p>
          <a:p>
            <a:pPr marL="0" indent="0">
              <a:buNone/>
              <a:defRPr/>
            </a:pPr>
            <a:r>
              <a:rPr lang="en-GB" dirty="0" smtClean="0"/>
              <a:t>March 18 &gt; June 19</a:t>
            </a:r>
          </a:p>
          <a:p>
            <a:pPr marL="0" indent="0">
              <a:buNone/>
              <a:defRPr/>
            </a:pP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Resolved (and Acceptable) overlaps </a:t>
            </a: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 </a:t>
            </a:r>
            <a:r>
              <a:rPr lang="en-GB" dirty="0" smtClean="0">
                <a:sym typeface="Wingdings"/>
              </a:rPr>
              <a:t>:</a:t>
            </a:r>
          </a:p>
          <a:p>
            <a:pPr marL="0" indent="0">
              <a:buNone/>
              <a:defRPr/>
            </a:pPr>
            <a:r>
              <a:rPr lang="en-US" dirty="0" smtClean="0"/>
              <a:t>Mechanisms </a:t>
            </a:r>
            <a:r>
              <a:rPr lang="en-US" dirty="0"/>
              <a:t>put in place at the RENC level are </a:t>
            </a:r>
            <a:r>
              <a:rPr lang="en-US" dirty="0" smtClean="0"/>
              <a:t>working</a:t>
            </a:r>
          </a:p>
          <a:p>
            <a:pPr marL="0" indent="0">
              <a:buNone/>
              <a:defRPr/>
            </a:pPr>
            <a:endParaRPr lang="en-US" sz="1000" dirty="0"/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&amp; Medium overlaps persist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overlaps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</a:t>
            </a:r>
          </a:p>
          <a:p>
            <a:pPr marL="0" indent="0">
              <a:buNone/>
              <a:defRPr/>
            </a:pPr>
            <a:r>
              <a:rPr lang="en-US" dirty="0" smtClean="0"/>
              <a:t>Coordination </a:t>
            </a:r>
            <a:r>
              <a:rPr lang="en-US" dirty="0"/>
              <a:t>between producers still insufficient</a:t>
            </a:r>
            <a:endParaRPr lang="en-GB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63865"/>
              </p:ext>
            </p:extLst>
          </p:nvPr>
        </p:nvGraphicFramePr>
        <p:xfrm>
          <a:off x="6990737" y="1386344"/>
          <a:ext cx="4994009" cy="428161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1889625"/>
                <a:gridCol w="1552192"/>
                <a:gridCol w="1552192"/>
              </a:tblGrid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Region F</a:t>
                      </a:r>
                      <a:endParaRPr lang="en-US" sz="2000" b="1" i="0" u="none" strike="noStrike" noProof="0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March 2018</a:t>
                      </a:r>
                      <a:endParaRPr lang="en-US" sz="2000" b="1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June 2019</a:t>
                      </a:r>
                      <a:endParaRPr lang="en-US" sz="2000" b="1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Resolved</a:t>
                      </a:r>
                      <a:endParaRPr lang="en-US" sz="2000" b="1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2000" b="0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</a:t>
                      </a:r>
                      <a:endParaRPr lang="en-US" sz="2000" b="1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000" b="0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endParaRPr lang="en-US" sz="2000" b="1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2000" b="0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2000" b="0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en-US" sz="2000" b="1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en-US" sz="2000" b="0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en-US" sz="2000" b="0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en-US" sz="2000" b="1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000" b="0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000" b="0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lang="en-US" sz="2000" b="1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noProof="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u="none" strike="noStrike" kern="1200" noProof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noProof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181</a:t>
                      </a:r>
                      <a:endParaRPr lang="en-US" sz="2000" b="0" i="0" u="none" strike="noStrike" noProof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en-US" sz="2000" b="0" i="0" u="none" strike="noStrike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[ICC5-2] – Minutes of ICCWG-4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4721703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ICCWG-4 Minutes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comments received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ICCWG-4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list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in the MBSHC20 action list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06087"/>
              </p:ext>
            </p:extLst>
          </p:nvPr>
        </p:nvGraphicFramePr>
        <p:xfrm>
          <a:off x="1088588" y="1931776"/>
          <a:ext cx="10373312" cy="91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913"/>
                <a:gridCol w="3828115"/>
                <a:gridCol w="1988956"/>
                <a:gridCol w="2593328"/>
              </a:tblGrid>
              <a:tr h="299673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Action N°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latin typeface="+mn-lt"/>
                        </a:rPr>
                        <a:t>Action</a:t>
                      </a:r>
                      <a:endParaRPr lang="en-GB" sz="16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latin typeface="+mn-lt"/>
                        </a:rPr>
                        <a:t>Responsible</a:t>
                      </a:r>
                      <a:endParaRPr lang="en-GB" sz="1600" noProof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latin typeface="+mn-lt"/>
                        </a:rPr>
                        <a:t>Update</a:t>
                      </a:r>
                      <a:endParaRPr lang="en-GB" sz="1600" noProof="0">
                        <a:latin typeface="+mn-lt"/>
                      </a:endParaRPr>
                    </a:p>
                  </a:txBody>
                  <a:tcPr anchor="ctr"/>
                </a:tc>
              </a:tr>
              <a:tr h="5798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MBSHC20/23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Arial"/>
                        </a:rPr>
                        <a:t>RCC to disseminate the draft minutes of the ICCWG-4 meeting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RCC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Done (09  March 2018)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43170" y="4452639"/>
            <a:ext cx="10641495" cy="1158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MBSHC20 Actions regarding ICCWG business addressed alongside ICCWG-5 agenda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4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[ICC5-5] – ENC overlap risk assessment</a:t>
            </a:r>
            <a:endParaRPr lang="en-AU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5130148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risk case :</a:t>
            </a:r>
          </a:p>
          <a:p>
            <a:pPr marL="0" indent="0">
              <a:buNone/>
              <a:defRPr/>
            </a:pPr>
            <a:r>
              <a:rPr lang="en-GB" sz="2400" i="1" dirty="0" smtClean="0"/>
              <a:t>Example :</a:t>
            </a:r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 smtClean="0"/>
              <a:t>RU4MFLJO &amp; UA4CC883</a:t>
            </a:r>
          </a:p>
          <a:p>
            <a:pPr marL="0" indent="0">
              <a:buNone/>
              <a:defRPr/>
            </a:pPr>
            <a:r>
              <a:rPr lang="en-GB" dirty="0"/>
              <a:t>RU4MFLJO &amp; </a:t>
            </a:r>
            <a:r>
              <a:rPr lang="en-GB" dirty="0" smtClean="0"/>
              <a:t>UA4CC884</a:t>
            </a:r>
            <a:endParaRPr lang="en-GB" dirty="0"/>
          </a:p>
          <a:p>
            <a:pPr marL="0" indent="0">
              <a:buNone/>
              <a:defRPr/>
            </a:pPr>
            <a:endParaRPr lang="en-GB" sz="600" dirty="0" smtClean="0"/>
          </a:p>
          <a:p>
            <a:pPr marL="0" indent="0">
              <a:buNone/>
              <a:defRPr/>
            </a:pPr>
            <a:r>
              <a:rPr lang="en-GB" sz="2400" dirty="0" smtClean="0"/>
              <a:t>IC-ENC Risk analysis </a:t>
            </a:r>
            <a:r>
              <a:rPr lang="en-GB" sz="2400" dirty="0" smtClean="0">
                <a:sym typeface="Wingdings"/>
              </a:rPr>
              <a:t> Medium</a:t>
            </a:r>
          </a:p>
          <a:p>
            <a:pPr marL="0" indent="0">
              <a:buNone/>
              <a:defRPr/>
            </a:pPr>
            <a:endParaRPr lang="en-GB" sz="600" dirty="0" smtClean="0">
              <a:sym typeface="Wingdings"/>
            </a:endParaRPr>
          </a:p>
          <a:p>
            <a:pPr marL="0" indent="0">
              <a:buNone/>
              <a:defRPr/>
            </a:pPr>
            <a:r>
              <a:rPr lang="en-GB" sz="2400" dirty="0" smtClean="0">
                <a:sym typeface="Wingdings"/>
              </a:rPr>
              <a:t>But critical location of the overlap </a:t>
            </a:r>
            <a:r>
              <a:rPr lang="en-GB" sz="2000" dirty="0" smtClean="0">
                <a:sym typeface="Wingdings"/>
              </a:rPr>
              <a:t>(</a:t>
            </a:r>
            <a:r>
              <a:rPr lang="en-US" sz="2000" dirty="0">
                <a:sym typeface="Wingdings"/>
              </a:rPr>
              <a:t>main route through Kerch </a:t>
            </a:r>
            <a:r>
              <a:rPr lang="en-US" sz="2000" dirty="0" smtClean="0">
                <a:sym typeface="Wingdings"/>
              </a:rPr>
              <a:t>Straits &amp; anchorage areas)</a:t>
            </a:r>
            <a:endParaRPr lang="en-GB" sz="2000" dirty="0" smtClean="0"/>
          </a:p>
          <a:p>
            <a:pPr marL="0" indent="0">
              <a:buNone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To be resolved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en-GB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32" y="1050292"/>
            <a:ext cx="41256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26" y="3344082"/>
            <a:ext cx="328231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87255" y="1129095"/>
            <a:ext cx="1974900" cy="307777"/>
          </a:xfrm>
          <a:prstGeom prst="rect">
            <a:avLst/>
          </a:prstGeom>
          <a:solidFill>
            <a:srgbClr val="DEDFE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RU4MFLJO &amp; UA4CC883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14555" y="3473852"/>
            <a:ext cx="1974900" cy="307777"/>
          </a:xfrm>
          <a:prstGeom prst="rect">
            <a:avLst/>
          </a:prstGeom>
          <a:solidFill>
            <a:srgbClr val="DEDFE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RU4MFLJO &amp; </a:t>
            </a:r>
            <a:r>
              <a:rPr lang="en-GB" sz="1400" b="1" dirty="0" smtClean="0"/>
              <a:t>UA4CC884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3913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[ICC5-5] – ENC overlap risk assessment</a:t>
            </a:r>
            <a:endParaRPr lang="en-AU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6188123" cy="45307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 risk case</a:t>
            </a:r>
          </a:p>
          <a:p>
            <a:pPr marL="0" indent="0">
              <a:buNone/>
              <a:defRPr/>
            </a:pPr>
            <a:r>
              <a:rPr lang="en-GB" sz="2400" i="1" dirty="0"/>
              <a:t>Example :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en-GB" dirty="0" smtClean="0">
                <a:solidFill>
                  <a:prstClr val="black"/>
                </a:solidFill>
              </a:rPr>
              <a:t>GR2AF7UH &amp; TR20022B</a:t>
            </a:r>
          </a:p>
          <a:p>
            <a:pPr marL="0" lvl="0" indent="0">
              <a:buNone/>
              <a:defRPr/>
            </a:pPr>
            <a:r>
              <a:rPr lang="en-GB" dirty="0" smtClean="0">
                <a:solidFill>
                  <a:prstClr val="black"/>
                </a:solidFill>
              </a:rPr>
              <a:t>GR2AF7UH &amp; TR20022A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en-GB" sz="600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r>
              <a:rPr lang="en-GB" sz="2400" dirty="0">
                <a:solidFill>
                  <a:prstClr val="black"/>
                </a:solidFill>
              </a:rPr>
              <a:t>IC-ENC Risk analysis </a:t>
            </a:r>
            <a:r>
              <a:rPr lang="en-GB" sz="2400" dirty="0">
                <a:solidFill>
                  <a:prstClr val="black"/>
                </a:solidFill>
                <a:sym typeface="Wingdings"/>
              </a:rPr>
              <a:t> </a:t>
            </a:r>
            <a:r>
              <a:rPr lang="en-GB" sz="2400" dirty="0" smtClean="0">
                <a:solidFill>
                  <a:prstClr val="black"/>
                </a:solidFill>
                <a:sym typeface="Wingdings"/>
              </a:rPr>
              <a:t>Medium</a:t>
            </a:r>
          </a:p>
          <a:p>
            <a:pPr marL="0" lvl="0" indent="0">
              <a:buNone/>
              <a:defRPr/>
            </a:pPr>
            <a:r>
              <a:rPr lang="en-GB" sz="2400" dirty="0" smtClean="0">
                <a:solidFill>
                  <a:prstClr val="black"/>
                </a:solidFill>
                <a:sym typeface="Wingdings"/>
                <a:hlinkClick r:id="rId3"/>
              </a:rPr>
              <a:t>GR analysis </a:t>
            </a:r>
            <a:r>
              <a:rPr lang="en-GB" sz="2400" dirty="0" smtClean="0">
                <a:solidFill>
                  <a:prstClr val="black"/>
                </a:solidFill>
                <a:sym typeface="Wingdings"/>
              </a:rPr>
              <a:t>: High</a:t>
            </a:r>
          </a:p>
          <a:p>
            <a:pPr marL="0" lvl="0" indent="0">
              <a:buNone/>
              <a:defRPr/>
            </a:pPr>
            <a:r>
              <a:rPr lang="en-GB" sz="2400" dirty="0" smtClean="0">
                <a:solidFill>
                  <a:prstClr val="black"/>
                </a:solidFill>
                <a:sym typeface="Wingdings"/>
              </a:rPr>
              <a:t>TR analysis : Low</a:t>
            </a:r>
          </a:p>
          <a:p>
            <a:pPr marL="0" lvl="0" indent="0">
              <a:buNone/>
              <a:defRPr/>
            </a:pPr>
            <a:r>
              <a:rPr lang="en-GB" sz="2400" dirty="0" smtClean="0">
                <a:solidFill>
                  <a:prstClr val="black"/>
                </a:solidFill>
                <a:sym typeface="Wingdings"/>
              </a:rPr>
              <a:t>CC : </a:t>
            </a:r>
            <a:r>
              <a:rPr lang="en-US" sz="2400" dirty="0">
                <a:solidFill>
                  <a:prstClr val="black"/>
                </a:solidFill>
                <a:sym typeface="Wingdings"/>
              </a:rPr>
              <a:t>high risk of inconsistency between cells due to lack of coordination between </a:t>
            </a:r>
            <a:r>
              <a:rPr lang="en-US" sz="2400" dirty="0" smtClean="0">
                <a:solidFill>
                  <a:prstClr val="black"/>
                </a:solidFill>
                <a:sym typeface="Wingdings"/>
              </a:rPr>
              <a:t>producers</a:t>
            </a:r>
          </a:p>
          <a:p>
            <a:pPr marL="0" lvl="0" indent="0">
              <a:buNone/>
              <a:defRPr/>
            </a:pPr>
            <a:endParaRPr lang="en-US" sz="2400" dirty="0" smtClean="0">
              <a:solidFill>
                <a:prstClr val="black"/>
              </a:solidFill>
              <a:sym typeface="Wingdings"/>
            </a:endParaRPr>
          </a:p>
          <a:p>
            <a:pPr marL="0" indent="0"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To be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resolved</a:t>
            </a:r>
            <a:endParaRPr lang="en-GB" sz="2400" dirty="0">
              <a:solidFill>
                <a:prstClr val="black"/>
              </a:solidFill>
              <a:sym typeface="Wingdings"/>
            </a:endParaRPr>
          </a:p>
          <a:p>
            <a:pPr marL="0" lvl="0" indent="0">
              <a:buNone/>
              <a:defRPr/>
            </a:pPr>
            <a:endParaRPr lang="en-GB" sz="600" dirty="0">
              <a:solidFill>
                <a:prstClr val="black"/>
              </a:solidFill>
              <a:sym typeface="Wingding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491" y="1105589"/>
            <a:ext cx="4173177" cy="27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85" y="3662025"/>
            <a:ext cx="4231990" cy="27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54508" y="1129095"/>
            <a:ext cx="1974900" cy="307777"/>
          </a:xfrm>
          <a:prstGeom prst="rect">
            <a:avLst/>
          </a:prstGeom>
          <a:solidFill>
            <a:srgbClr val="DEDFE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GR2AF7UH &amp; TR20022B</a:t>
            </a:r>
          </a:p>
        </p:txBody>
      </p:sp>
      <p:sp>
        <p:nvSpPr>
          <p:cNvPr id="9" name="Rectangle 8"/>
          <p:cNvSpPr/>
          <p:nvPr/>
        </p:nvSpPr>
        <p:spPr>
          <a:xfrm>
            <a:off x="9878250" y="6040178"/>
            <a:ext cx="1965603" cy="307777"/>
          </a:xfrm>
          <a:prstGeom prst="rect">
            <a:avLst/>
          </a:prstGeom>
          <a:solidFill>
            <a:srgbClr val="DEDFE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/>
              <a:t>GR2AF7UH &amp; </a:t>
            </a:r>
            <a:r>
              <a:rPr lang="en-GB" sz="1400" b="1" dirty="0" smtClean="0"/>
              <a:t>TR20022A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382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[ICC5-6] – Region F ICCWG </a:t>
            </a:r>
            <a:r>
              <a:rPr lang="en-AU" dirty="0" err="1" smtClean="0"/>
              <a:t>ToRs</a:t>
            </a:r>
            <a:r>
              <a:rPr lang="en-AU" dirty="0" smtClean="0"/>
              <a:t> &amp; </a:t>
            </a:r>
            <a:r>
              <a:rPr lang="en-AU" dirty="0" err="1" smtClean="0"/>
              <a:t>RoPs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ToRs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RoPs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revised in 2017 and approved by MBSHC20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points were raised to revise them again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12426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[ICC5-7] – Priorities for the ICCWG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priorities for the ICCWG and the new ICC ?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 updating the INT chart scheme or freeze the current scheme?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implementation of the ENC scheme?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of the S-100 series?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5256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[ICC5-8] – AOB &amp; Closure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concerning the group are collected on a restricted page of the commission's web page, which limits the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information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proposed to put the documents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(CL,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Correspondence,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resentations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an open access page of the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commission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keep only the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archived versions of old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catalogues on the restricted access page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/ Thank you for your participation !</a:t>
            </a:r>
            <a:endParaRPr lang="en-US" altLang="ko-K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25160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endParaRPr lang="en-AU" altLang="ko-KR" dirty="0" smtClean="0"/>
          </a:p>
          <a:p>
            <a:pPr>
              <a:defRPr/>
            </a:pPr>
            <a:endParaRPr lang="en-AU" altLang="ko-KR" dirty="0"/>
          </a:p>
          <a:p>
            <a:pPr marL="0" indent="0" algn="ctr">
              <a:buNone/>
              <a:defRPr/>
            </a:pPr>
            <a:endParaRPr lang="en-AU" altLang="ko-KR" sz="5400" dirty="0" smtClean="0"/>
          </a:p>
          <a:p>
            <a:pPr marL="0" indent="0" algn="ctr">
              <a:buNone/>
              <a:defRPr/>
            </a:pPr>
            <a:r>
              <a:rPr lang="en-AU" altLang="ko-KR" sz="5400" dirty="0" smtClean="0"/>
              <a:t>Thank you</a:t>
            </a:r>
            <a:endParaRPr lang="en-AU" altLang="ko-KR" sz="5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TCB-1, IHO Secretariate, Monaco ,1 March 2018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Action requested from the MBSHC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47217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MBSHC is invited to :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2400" dirty="0"/>
              <a:t>Take note of the </a:t>
            </a:r>
            <a:r>
              <a:rPr lang="en-US" altLang="ko-KR" sz="2400" dirty="0" smtClean="0"/>
              <a:t>Region F RCC report</a:t>
            </a:r>
            <a:endParaRPr lang="en-US" altLang="ko-K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2400" dirty="0" smtClean="0"/>
              <a:t>XXX</a:t>
            </a:r>
            <a:endParaRPr lang="en-US" altLang="ko-KR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endParaRPr lang="en-US" altLang="ko-KR" sz="24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/>
            </a:pPr>
            <a:r>
              <a:rPr lang="en-US" altLang="ko-KR" sz="2000" dirty="0" smtClean="0"/>
              <a:t>	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BASWG-14, Constanta (Romania), 3-4 May 2018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7903464" y="62730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6 – Coordination of Regional Charting</a:t>
            </a:r>
          </a:p>
        </p:txBody>
      </p:sp>
    </p:spTree>
    <p:extLst>
      <p:ext uri="{BB962C8B-B14F-4D97-AF65-F5344CB8AC3E}">
        <p14:creationId xmlns:p14="http://schemas.microsoft.com/office/powerpoint/2010/main" val="7638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[ICC5-2] – Minutes of ICCWG-4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88" y="940511"/>
            <a:ext cx="10641495" cy="4721703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411023"/>
              </p:ext>
            </p:extLst>
          </p:nvPr>
        </p:nvGraphicFramePr>
        <p:xfrm>
          <a:off x="308263" y="1119044"/>
          <a:ext cx="11553528" cy="485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82"/>
                <a:gridCol w="2888382"/>
                <a:gridCol w="2888382"/>
                <a:gridCol w="2888382"/>
              </a:tblGrid>
              <a:tr h="419816"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 N°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Responsible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Update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81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MBSHC20/08</a:t>
                      </a:r>
                      <a:endParaRPr lang="fr-FR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Member States and Associate members to ensure that the information on any requirements for ECDIS back-up arrangements using paper charts have been posted on the IHO website, and to update or give confirmation of no change at least once a year</a:t>
                      </a: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</a:t>
                      </a:r>
                      <a:endParaRPr lang="fr-F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latin typeface="+mn-lt"/>
                        </a:rPr>
                        <a:t>Permanent. Updates received from : GB, GR, HR, IT, RO, TN</a:t>
                      </a:r>
                    </a:p>
                  </a:txBody>
                  <a:tcPr anchor="ctr"/>
                </a:tc>
              </a:tr>
              <a:tr h="81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MBSHC20/15</a:t>
                      </a:r>
                      <a:endParaRPr lang="en-GB" sz="16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noProof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To liaise with </a:t>
                      </a:r>
                      <a:r>
                        <a:rPr lang="en-GB" sz="1600" b="0" noProof="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INToGIS</a:t>
                      </a:r>
                      <a:r>
                        <a:rPr lang="en-GB" sz="1600" b="0" noProof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Management team (IHO Secretariat) to retrieve their national account access details.</a:t>
                      </a:r>
                      <a:endParaRPr lang="en-GB" sz="1600" b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DZ, EG,</a:t>
                      </a:r>
                      <a:r>
                        <a:rPr lang="en-GB" sz="1600" b="0" baseline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b="0" noProof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MA, ME, SI, SY, TN</a:t>
                      </a:r>
                      <a:endParaRPr lang="en-GB" sz="1600" b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>
                          <a:latin typeface="+mn-lt"/>
                        </a:rPr>
                        <a:t>Done for DZ, EG, MA &amp; TN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81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 smtClean="0">
                          <a:effectLst/>
                          <a:latin typeface="+mn-lt"/>
                        </a:rPr>
                        <a:t>MBSHC20/16</a:t>
                      </a:r>
                      <a:endParaRPr lang="en-GB" sz="1600" b="1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noProof="0" dirty="0" smtClean="0">
                          <a:effectLst/>
                          <a:latin typeface="+mn-lt"/>
                        </a:rPr>
                        <a:t>EG to propose a transition plan including procedure for reprint agreement prior to endorsement in the region F catalogue.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noProof="0" dirty="0" smtClean="0">
                          <a:effectLst/>
                          <a:latin typeface="+mn-lt"/>
                        </a:rPr>
                        <a:t> </a:t>
                      </a:r>
                      <a:endParaRPr lang="en-GB" sz="1600" b="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noProof="0" dirty="0" smtClean="0">
                          <a:effectLst/>
                          <a:latin typeface="+mn-lt"/>
                        </a:rPr>
                        <a:t>EG in liaison with UK</a:t>
                      </a:r>
                      <a:endParaRPr lang="en-GB" sz="1600" b="0" noProof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latin typeface="+mn-lt"/>
                        </a:rPr>
                        <a:t>EG and GB are invited to use the MBSHC21 to work on the development of this transition plan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8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use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ko-K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INToGIS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producers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altLang="ko-K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already approved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charts 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(schemed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produced)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to submit </a:t>
            </a:r>
            <a:r>
              <a:rPr lang="en-US" altLang="ko-K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ko-K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proposals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inclusion in the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catalogue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received from DZ,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ES, FR, GB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GE, HR,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70812"/>
              </p:ext>
            </p:extLst>
          </p:nvPr>
        </p:nvGraphicFramePr>
        <p:xfrm>
          <a:off x="478465" y="3004194"/>
          <a:ext cx="11227984" cy="315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996"/>
                <a:gridCol w="2806996"/>
                <a:gridCol w="2806996"/>
                <a:gridCol w="2806996"/>
              </a:tblGrid>
              <a:tr h="270813"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 N°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Responsible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Update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1255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MBSHC20/32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New INT chart producers to provide Region F ICC with the INT charts </a:t>
                      </a:r>
                      <a:r>
                        <a:rPr lang="en-GB" sz="16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iaw</a:t>
                      </a: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IRCC7 Decision3</a:t>
                      </a:r>
                      <a:r>
                        <a:rPr lang="en-GB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New INT </a:t>
                      </a:r>
                      <a:r>
                        <a:rPr lang="fr-FR" sz="16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producers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b="0" noProof="0" dirty="0" smtClean="0">
                          <a:latin typeface="+mn-lt"/>
                        </a:rPr>
                        <a:t>INT3872 (GE102), INT3873 (GE103) and INT3876 (GE104) received 2019/05/30.</a:t>
                      </a:r>
                    </a:p>
                    <a:p>
                      <a:pPr algn="ctr"/>
                      <a:r>
                        <a:rPr lang="sv-SE" sz="1600" b="0" noProof="0" dirty="0" smtClean="0">
                          <a:latin typeface="+mn-lt"/>
                        </a:rPr>
                        <a:t>Permanent action.</a:t>
                      </a:r>
                      <a:endParaRPr lang="en-GB" sz="16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1255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MBSHC20/35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MS to check and, if necessary, update their INT charts metadata (chart limit, title, year, format, scale, etc.) in</a:t>
                      </a:r>
                      <a:r>
                        <a:rPr lang="en-GB" sz="16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cluded</a:t>
                      </a: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 the region F INT catalogue using their </a:t>
                      </a:r>
                      <a:r>
                        <a:rPr lang="en-GB" sz="16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INToGIS</a:t>
                      </a: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national account</a:t>
                      </a:r>
                      <a:r>
                        <a:rPr lang="en-GB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 </a:t>
                      </a:r>
                      <a:r>
                        <a:rPr lang="fr-FR" sz="16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producers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latin typeface="+mn-lt"/>
                        </a:rPr>
                        <a:t>Updates received from DZ, ES, FR, GB, GE, HR, UA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16636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10641495" cy="278934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 New version of the catalog </a:t>
            </a:r>
            <a:r>
              <a:rPr lang="en-US" altLang="ko-K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v3.0.63 June 2019</a:t>
            </a:r>
            <a:endParaRPr lang="en-US" altLang="ko-K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catalog : 306 INT Charts	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 Produced &amp; 86 Schemed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 from producers on the use of </a:t>
            </a:r>
            <a:r>
              <a:rPr lang="en-US" altLang="ko-K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INToGIS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13827"/>
              </p:ext>
            </p:extLst>
          </p:nvPr>
        </p:nvGraphicFramePr>
        <p:xfrm>
          <a:off x="8123202" y="1453319"/>
          <a:ext cx="361152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842"/>
                <a:gridCol w="1203842"/>
                <a:gridCol w="1203842"/>
              </a:tblGrid>
              <a:tr h="370840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Produced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/>
                        <a:t>Schemed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Overview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0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General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Coastal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47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38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Approach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45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11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Harbour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91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27</a:t>
                      </a:r>
                      <a:endParaRPr lang="fr-F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Berthing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19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8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073556" y="4116200"/>
            <a:ext cx="2099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i="1" dirty="0" smtClean="0">
                <a:sym typeface="Wingdings"/>
              </a:rPr>
              <a:t>Catalog </a:t>
            </a:r>
            <a:r>
              <a:rPr lang="en-US" altLang="ko-KR" sz="1400" i="1" u="sng" dirty="0">
                <a:sym typeface="Wingdings"/>
              </a:rPr>
              <a:t>v3.0.63 June 2019</a:t>
            </a:r>
            <a:endParaRPr lang="fr-FR" sz="1400" i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19482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72906"/>
              </p:ext>
            </p:extLst>
          </p:nvPr>
        </p:nvGraphicFramePr>
        <p:xfrm>
          <a:off x="291143" y="1219397"/>
          <a:ext cx="11553528" cy="1202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382"/>
                <a:gridCol w="2888382"/>
                <a:gridCol w="2888382"/>
                <a:gridCol w="2888382"/>
              </a:tblGrid>
              <a:tr h="419816"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 N°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Action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Responsible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+mn-lt"/>
                        </a:rPr>
                        <a:t>Update</a:t>
                      </a:r>
                      <a:endParaRPr lang="en-GB" sz="1600" b="1" noProof="0" dirty="0">
                        <a:latin typeface="+mn-lt"/>
                      </a:endParaRPr>
                    </a:p>
                  </a:txBody>
                  <a:tcPr anchor="ctr"/>
                </a:tc>
              </a:tr>
              <a:tr h="419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MBSHC20/36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MS to submit their new INT chart proposals using their </a:t>
                      </a:r>
                      <a:r>
                        <a:rPr lang="en-GB" sz="16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INToGIS</a:t>
                      </a:r>
                      <a:r>
                        <a:rPr lang="en-GB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national account</a:t>
                      </a:r>
                      <a:r>
                        <a:rPr lang="en-GB" sz="16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 </a:t>
                      </a:r>
                      <a:r>
                        <a:rPr lang="fr-FR" sz="16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producers</a:t>
                      </a:r>
                      <a:endParaRPr lang="fr-FR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noProof="0" dirty="0" smtClean="0">
                          <a:latin typeface="+mn-lt"/>
                        </a:rPr>
                        <a:t>Proposals received from GR </a:t>
                      </a:r>
                      <a:r>
                        <a:rPr lang="en-GB" sz="1200" b="0" noProof="0" dirty="0" smtClean="0">
                          <a:latin typeface="+mn-lt"/>
                        </a:rPr>
                        <a:t>(Region F ICCWG CL 01 &amp; 02/2019)</a:t>
                      </a:r>
                      <a:r>
                        <a:rPr lang="en-GB" sz="1600" b="0" noProof="0" dirty="0" smtClean="0">
                          <a:latin typeface="+mn-lt"/>
                        </a:rPr>
                        <a:t> &amp; EG </a:t>
                      </a:r>
                      <a:r>
                        <a:rPr lang="en-GB" sz="1200" b="0" noProof="0" dirty="0" smtClean="0">
                          <a:latin typeface="+mn-lt"/>
                        </a:rPr>
                        <a:t>(MBSHC20/15)</a:t>
                      </a:r>
                      <a:endParaRPr lang="en-GB" sz="1200" b="0" noProof="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</p:spTree>
    <p:extLst>
      <p:ext uri="{BB962C8B-B14F-4D97-AF65-F5344CB8AC3E}">
        <p14:creationId xmlns:p14="http://schemas.microsoft.com/office/powerpoint/2010/main" val="3230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04193"/>
            <a:ext cx="5205205" cy="278934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update the Region F INT scheme in Aegean sea 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ICCWG circular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 01/2019 dated 11</a:t>
            </a:r>
            <a:r>
              <a:rPr lang="en-US" altLang="ko-K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 :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new INT charts proposed by GR (1:150 000 and 1:100 000), comments required by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altLang="ko-K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Objection from TR on 25</a:t>
            </a:r>
            <a:r>
              <a:rPr lang="en-US" altLang="ko-K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March, pointing out lack of justification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844550"/>
            <a:ext cx="598805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[ICC5-3] – Region F INT Scheme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978092"/>
            <a:ext cx="6538705" cy="2789342"/>
          </a:xfrm>
        </p:spPr>
        <p:txBody>
          <a:bodyPr>
            <a:noAutofit/>
          </a:bodyPr>
          <a:lstStyle/>
          <a:p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ICCWG circular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letter 02/2019 dated 30</a:t>
            </a:r>
            <a:r>
              <a:rPr lang="en-US" altLang="ko-K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: </a:t>
            </a:r>
            <a:r>
              <a:rPr lang="en-US" altLang="ko-KR" sz="2400" dirty="0" smtClean="0"/>
              <a:t>“</a:t>
            </a:r>
            <a:r>
              <a:rPr lang="en-US" sz="2400" i="1" dirty="0" smtClean="0"/>
              <a:t>It </a:t>
            </a:r>
            <a:r>
              <a:rPr lang="en-US" sz="2400" i="1" dirty="0"/>
              <a:t>is recalled, as was already the case at the 4th meeting of the ICC WG (5 July 2017 - Montenegro), that </a:t>
            </a:r>
            <a:r>
              <a:rPr lang="en-US" sz="2400" i="1" dirty="0" smtClean="0"/>
              <a:t>the relevance </a:t>
            </a:r>
            <a:r>
              <a:rPr lang="en-US" sz="2400" i="1" dirty="0"/>
              <a:t>of proposals for modification or addition to the INT scheme is first assessed by the </a:t>
            </a:r>
            <a:r>
              <a:rPr lang="en-US" sz="2400" i="1" dirty="0" smtClean="0"/>
              <a:t>regional coordinator </a:t>
            </a:r>
            <a:r>
              <a:rPr lang="en-US" sz="2400" i="1" dirty="0"/>
              <a:t>before any submission to the ICC </a:t>
            </a:r>
            <a:r>
              <a:rPr lang="en-US" sz="2400" i="1" dirty="0" smtClean="0"/>
              <a:t>WG.</a:t>
            </a:r>
            <a:br>
              <a:rPr lang="en-US" sz="2400" i="1" dirty="0" smtClean="0"/>
            </a:br>
            <a:r>
              <a:rPr lang="en-US" sz="2400" i="1" dirty="0" smtClean="0"/>
              <a:t>In </a:t>
            </a:r>
            <a:r>
              <a:rPr lang="en-US" sz="2400" i="1" dirty="0"/>
              <a:t>the present case, these proposals were considered relevant by the regional charting coordinator as they </a:t>
            </a:r>
            <a:r>
              <a:rPr lang="en-US" sz="2400" i="1" dirty="0" smtClean="0"/>
              <a:t>allow to </a:t>
            </a:r>
            <a:r>
              <a:rPr lang="en-US" sz="2400" i="1" dirty="0"/>
              <a:t>extend the INT scheme, which is still incomplete in the Aegean Sea with regard to the needs of </a:t>
            </a:r>
            <a:r>
              <a:rPr lang="en-US" sz="2400" i="1" dirty="0" smtClean="0"/>
              <a:t>international </a:t>
            </a:r>
            <a:r>
              <a:rPr lang="fr-FR" sz="2400" i="1" dirty="0" smtClean="0"/>
              <a:t>navigation</a:t>
            </a:r>
            <a:r>
              <a:rPr lang="en-US" altLang="ko-KR" sz="2400" dirty="0"/>
              <a:t> “ </a:t>
            </a:r>
            <a:endParaRPr lang="en-US" altLang="ko-K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modification approved by coordinator, to be proposed to MBSHC for approval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MBSHC21 / 5th Region F ICCWG, </a:t>
            </a:r>
            <a:r>
              <a:rPr lang="de-DE" dirty="0" err="1" smtClean="0"/>
              <a:t>Cadiz</a:t>
            </a:r>
            <a:r>
              <a:rPr lang="de-DE" dirty="0" smtClean="0"/>
              <a:t> (Spain)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438129" y="138253"/>
            <a:ext cx="4438911" cy="6211748"/>
            <a:chOff x="7438129" y="138253"/>
            <a:chExt cx="4438911" cy="621174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129" y="138253"/>
              <a:ext cx="4438911" cy="6211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943850" y="1585913"/>
              <a:ext cx="1314450" cy="9048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1610" y="1920326"/>
              <a:ext cx="1314450" cy="9048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32644" y="2548705"/>
              <a:ext cx="1314450" cy="9048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45972" y="3289338"/>
              <a:ext cx="1314450" cy="904875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66988" y="4048148"/>
              <a:ext cx="1314450" cy="861877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60864" y="4144211"/>
              <a:ext cx="1314450" cy="895823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14307" y="4438898"/>
              <a:ext cx="899684" cy="1190512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94385" y="2339252"/>
              <a:ext cx="851245" cy="5946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542481" y="2832808"/>
              <a:ext cx="818202" cy="594629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56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7907</TotalTime>
  <Words>2584</Words>
  <Application>Microsoft Office PowerPoint</Application>
  <PresentationFormat>Personnalisé</PresentationFormat>
  <Paragraphs>421</Paragraphs>
  <Slides>36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Office Theme</vt:lpstr>
      <vt:lpstr>5th Region F ICCWG meeting Cádiz – Wednesday 12th June 2019   Presented by Cdr. PRONOST, Shom.  On behalf of Cpt. LOUVART, Region F RCC  regionFcoord@shom.fr  </vt:lpstr>
      <vt:lpstr>Region F ICCWG 5 - Agenda</vt:lpstr>
      <vt:lpstr>[ICC5-2] – Minutes of ICCWG-4</vt:lpstr>
      <vt:lpstr>[ICC5-2] – Minutes of ICCWG-4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[ICC5-3] – Region F INT Scheme</vt:lpstr>
      <vt:lpstr>[ICC5-4] – ENC coverage status</vt:lpstr>
      <vt:lpstr>[ICC5-4] – ENC coverage status</vt:lpstr>
      <vt:lpstr>[ICC5-4] – ENC coverage status</vt:lpstr>
      <vt:lpstr>[ICC5-4] – ENC coverage status</vt:lpstr>
      <vt:lpstr>[ICC5-4] – ENC coverage status</vt:lpstr>
      <vt:lpstr>[ICC5-4] – ENC coverage status</vt:lpstr>
      <vt:lpstr>[ICC5-4] – ENC coverage status</vt:lpstr>
      <vt:lpstr>[ICC5-4] – ENC coverage status</vt:lpstr>
      <vt:lpstr>[ICC5-5] – ENC overlap risk assessment</vt:lpstr>
      <vt:lpstr>[ICC5-5] – ENC overlap risk assessment</vt:lpstr>
      <vt:lpstr>[ICC5-5] – ENC overlap risk assessment</vt:lpstr>
      <vt:lpstr>[ICC5-5] – ENC overlap risk assessment</vt:lpstr>
      <vt:lpstr>[ICC5-5] – ENC overlap risk assessment</vt:lpstr>
      <vt:lpstr>[ICC5-5] – ENC overlap risk assessment</vt:lpstr>
      <vt:lpstr>[ICC5-6] – Region F ICCWG ToRs &amp; RoPs</vt:lpstr>
      <vt:lpstr>[ICC5-7] – Priorities for the ICCWG ?</vt:lpstr>
      <vt:lpstr>[ICC5-8] – AOB &amp; Closure </vt:lpstr>
      <vt:lpstr>Présentation PowerPoint</vt:lpstr>
      <vt:lpstr>Action requested from the MBSHC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Ronan Pronost</cp:lastModifiedBy>
  <cp:revision>230</cp:revision>
  <cp:lastPrinted>2017-10-13T08:19:11Z</cp:lastPrinted>
  <dcterms:created xsi:type="dcterms:W3CDTF">2017-10-09T13:46:17Z</dcterms:created>
  <dcterms:modified xsi:type="dcterms:W3CDTF">2019-06-17T15:09:15Z</dcterms:modified>
</cp:coreProperties>
</file>